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1" r:id="rId1"/>
  </p:sldMasterIdLst>
  <p:notesMasterIdLst>
    <p:notesMasterId r:id="rId9"/>
  </p:notesMasterIdLst>
  <p:sldIdLst>
    <p:sldId id="293" r:id="rId2"/>
    <p:sldId id="292" r:id="rId3"/>
    <p:sldId id="294" r:id="rId4"/>
    <p:sldId id="295" r:id="rId5"/>
    <p:sldId id="296" r:id="rId6"/>
    <p:sldId id="297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zo Baraldi" initials="L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CF562C-49F2-4311-BF9C-D540754747B2}">
  <a:tblStyle styleId="{5ACF562C-49F2-4311-BF9C-D540754747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4BD15D5-5770-4656-8878-8F3822CBBDB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1"/>
  </p:normalViewPr>
  <p:slideViewPr>
    <p:cSldViewPr snapToGrid="0">
      <p:cViewPr varScale="1">
        <p:scale>
          <a:sx n="121" d="100"/>
          <a:sy n="121" d="100"/>
        </p:scale>
        <p:origin x="-104" y="-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85135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48a972d02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48a972d02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3F3F3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671258" y="1401416"/>
            <a:ext cx="7801500" cy="1319483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3465A4"/>
              </a:buClr>
              <a:buSzPts val="4800"/>
              <a:buNone/>
              <a:defRPr sz="4800">
                <a:solidFill>
                  <a:srgbClr val="3465A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  <a:solidFill>
            <a:srgbClr val="434343"/>
          </a:solidFill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tx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lang="it-IT" noProof="0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  <p:pic>
        <p:nvPicPr>
          <p:cNvPr id="13" name="Picture 6" descr="https://lh4.googleusercontent.com/6S441AWlc0hnX1G46ndLfon62d6MiXD76g37ME2KH1ZimbA2bWwT8aI2tas56IP-hpKEns9LZ90iiERj_GyyG1NvNy4MgfkjlY4VQ-2vHRAmEKr18ZyskZg_iy2zRA19VAnArpqrygg">
            <a:extLst>
              <a:ext uri="{FF2B5EF4-FFF2-40B4-BE49-F238E27FC236}">
                <a16:creationId xmlns="" xmlns:a16="http://schemas.microsoft.com/office/drawing/2014/main" id="{4CFFB6CE-4B40-445C-B9B6-794B6DDA11D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4" t="24235" r="10719" b="19700"/>
          <a:stretch/>
        </p:blipFill>
        <p:spPr bwMode="auto">
          <a:xfrm>
            <a:off x="311700" y="390870"/>
            <a:ext cx="1107034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7" name="Google Shape;97;p23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2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IS" type="tx">
  <p:cSld name="TITLE_AND_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7" name="Google Shape;87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8" name="Google Shape;88;p21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2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94" name="Google Shape;94;p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dk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465A4"/>
              </a:buClr>
              <a:buSzPts val="3000"/>
              <a:buFont typeface="Oswald"/>
              <a:buNone/>
              <a:defRPr sz="3000">
                <a:solidFill>
                  <a:srgbClr val="3465A4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verage"/>
              <a:buChar char="●"/>
              <a:defRPr sz="1800"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○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■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●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○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■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●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○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verage"/>
              <a:buChar char="■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  <p:pic>
        <p:nvPicPr>
          <p:cNvPr id="5" name="Picture 4" descr="http://www.ital-ia.it/static/frontend/img/logo.png?ndMarch20190826">
            <a:extLst>
              <a:ext uri="{FF2B5EF4-FFF2-40B4-BE49-F238E27FC236}">
                <a16:creationId xmlns="" xmlns:a16="http://schemas.microsoft.com/office/drawing/2014/main" id="{26989578-F66E-44BE-85C2-65E5F7D9F4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609" y="390870"/>
            <a:ext cx="2084691" cy="62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="" xmlns:a16="http://schemas.microsoft.com/office/drawing/2014/main" id="{8D7DC18A-2E3E-4B73-AA44-31FD8E6C2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AI for Finance, </a:t>
            </a:r>
            <a:br>
              <a:rPr lang="en-US" dirty="0"/>
            </a:br>
            <a:r>
              <a:rPr lang="en-US" dirty="0"/>
              <a:t>Commerce </a:t>
            </a:r>
            <a:r>
              <a:rPr lang="en-US" dirty="0" smtClean="0"/>
              <a:t>&amp; </a:t>
            </a:r>
            <a:r>
              <a:rPr lang="en-US" dirty="0"/>
              <a:t>Legal Issues</a:t>
            </a:r>
            <a:endParaRPr lang="it-IT" dirty="0"/>
          </a:p>
        </p:txBody>
      </p:sp>
      <p:sp>
        <p:nvSpPr>
          <p:cNvPr id="5" name="Sottotitolo 4">
            <a:extLst>
              <a:ext uri="{FF2B5EF4-FFF2-40B4-BE49-F238E27FC236}">
                <a16:creationId xmlns="" xmlns:a16="http://schemas.microsoft.com/office/drawing/2014/main" id="{3599BB67-B97C-4EDD-A6CA-B41FEFD1B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Nicola Gatti, Carlo Sansone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63453CAE-BCA3-4CAD-81DC-8589138A2A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42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=""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progetti</a:t>
            </a:r>
            <a:r>
              <a:rPr lang="en-US" dirty="0"/>
              <a:t> in AI </a:t>
            </a:r>
            <a:r>
              <a:rPr lang="en-US" dirty="0" smtClean="0"/>
              <a:t>for Finance, </a:t>
            </a:r>
            <a:br>
              <a:rPr lang="en-US" dirty="0" smtClean="0"/>
            </a:br>
            <a:r>
              <a:rPr lang="en-US" dirty="0" smtClean="0"/>
              <a:t>Commerce &amp; Legal Issues</a:t>
            </a:r>
            <a:endParaRPr lang="en-US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751197"/>
            <a:ext cx="8520600" cy="2817678"/>
          </a:xfrm>
        </p:spPr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2400" dirty="0" smtClean="0"/>
              <a:t>- Finance &amp; Commerce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- Security</a:t>
            </a:r>
            <a:r>
              <a:rPr lang="en-US" sz="2400" dirty="0"/>
              <a:t>, Privacy </a:t>
            </a:r>
            <a:r>
              <a:rPr lang="en-US" sz="2400" dirty="0" smtClean="0"/>
              <a:t>&amp; Legal </a:t>
            </a:r>
            <a:r>
              <a:rPr lang="en-US" sz="2400" dirty="0"/>
              <a:t>Issues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97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=""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662"/>
            <a:ext cx="8520600" cy="572700"/>
          </a:xfrm>
        </p:spPr>
        <p:txBody>
          <a:bodyPr/>
          <a:lstStyle/>
          <a:p>
            <a:r>
              <a:rPr lang="en-US" dirty="0" err="1"/>
              <a:t>Tecniche</a:t>
            </a:r>
            <a:r>
              <a:rPr lang="en-US" dirty="0"/>
              <a:t> di IA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630184"/>
            <a:ext cx="8520600" cy="3435455"/>
          </a:xfrm>
        </p:spPr>
        <p:txBody>
          <a:bodyPr/>
          <a:lstStyle/>
          <a:p>
            <a:r>
              <a:rPr lang="en-US" dirty="0"/>
              <a:t>Finance &amp; </a:t>
            </a:r>
            <a:r>
              <a:rPr lang="en-US" dirty="0" smtClean="0"/>
              <a:t>Commerce</a:t>
            </a:r>
          </a:p>
          <a:p>
            <a:pPr lvl="1"/>
            <a:r>
              <a:rPr lang="en-US" dirty="0" smtClean="0"/>
              <a:t>Machine Learning</a:t>
            </a:r>
            <a:r>
              <a:rPr lang="en-US" dirty="0"/>
              <a:t> </a:t>
            </a:r>
            <a:r>
              <a:rPr lang="en-US" dirty="0" smtClean="0"/>
              <a:t>(Online, Reinforcement, Deep)</a:t>
            </a:r>
          </a:p>
          <a:p>
            <a:pPr lvl="1"/>
            <a:r>
              <a:rPr lang="en-US" dirty="0" smtClean="0"/>
              <a:t>NLP</a:t>
            </a:r>
          </a:p>
          <a:p>
            <a:pPr lvl="1"/>
            <a:r>
              <a:rPr lang="en-US" dirty="0" smtClean="0"/>
              <a:t>Semantic Web (automated reasoning)</a:t>
            </a:r>
          </a:p>
          <a:p>
            <a:pPr lvl="1"/>
            <a:r>
              <a:rPr lang="en-US" dirty="0" smtClean="0"/>
              <a:t>Optimization (</a:t>
            </a:r>
            <a:r>
              <a:rPr lang="en-US" dirty="0" err="1" smtClean="0"/>
              <a:t>paradigmi</a:t>
            </a:r>
            <a:r>
              <a:rPr lang="en-US" dirty="0" smtClean="0"/>
              <a:t> </a:t>
            </a:r>
            <a:r>
              <a:rPr lang="en-US" dirty="0" err="1" smtClean="0"/>
              <a:t>economici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Multi Agent Systems</a:t>
            </a:r>
          </a:p>
          <a:p>
            <a:pPr lvl="1"/>
            <a:endParaRPr lang="en-US" dirty="0" smtClean="0"/>
          </a:p>
          <a:p>
            <a:r>
              <a:rPr lang="en-US" dirty="0"/>
              <a:t>Security, Privacy </a:t>
            </a:r>
            <a:r>
              <a:rPr lang="en-US" dirty="0" smtClean="0"/>
              <a:t>&amp; Legal Issues</a:t>
            </a:r>
          </a:p>
          <a:p>
            <a:pPr lvl="1"/>
            <a:r>
              <a:rPr lang="en-US" dirty="0" smtClean="0"/>
              <a:t>Logics (Description Logics, Logic Programming, Fuzzy)</a:t>
            </a:r>
          </a:p>
          <a:p>
            <a:pPr lvl="1"/>
            <a:r>
              <a:rPr lang="en-US" dirty="0" smtClean="0"/>
              <a:t>Machine Learning (DT)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86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=""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Risultati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impatto</a:t>
            </a:r>
            <a:endParaRPr lang="en-US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Casi</a:t>
            </a:r>
            <a:r>
              <a:rPr lang="en-US" dirty="0" smtClean="0"/>
              <a:t> di studio / </a:t>
            </a:r>
            <a:r>
              <a:rPr lang="en-US" dirty="0" err="1" smtClean="0"/>
              <a:t>Prototipi</a:t>
            </a:r>
            <a:endParaRPr lang="en-US" dirty="0" smtClean="0"/>
          </a:p>
          <a:p>
            <a:pPr lvl="1"/>
            <a:r>
              <a:rPr lang="en-US" dirty="0" smtClean="0"/>
              <a:t>Credit </a:t>
            </a:r>
            <a:r>
              <a:rPr lang="en-US" dirty="0"/>
              <a:t>card fraud </a:t>
            </a:r>
            <a:r>
              <a:rPr lang="en-US" dirty="0" smtClean="0"/>
              <a:t>detection</a:t>
            </a:r>
          </a:p>
          <a:p>
            <a:pPr lvl="1"/>
            <a:r>
              <a:rPr lang="en-US" dirty="0" smtClean="0"/>
              <a:t>Online e Reinforcement </a:t>
            </a:r>
            <a:r>
              <a:rPr lang="en-US" dirty="0" err="1" smtClean="0"/>
              <a:t>Learming</a:t>
            </a:r>
            <a:r>
              <a:rPr lang="en-US" dirty="0" smtClean="0"/>
              <a:t> per pricing e trading</a:t>
            </a:r>
          </a:p>
          <a:p>
            <a:endParaRPr lang="en-US" dirty="0"/>
          </a:p>
          <a:p>
            <a:r>
              <a:rPr lang="en-US" dirty="0" err="1" smtClean="0"/>
              <a:t>Soluzioni</a:t>
            </a:r>
            <a:r>
              <a:rPr lang="en-US" dirty="0" smtClean="0"/>
              <a:t> mature</a:t>
            </a:r>
          </a:p>
          <a:p>
            <a:pPr lvl="1"/>
            <a:r>
              <a:rPr lang="en-US" dirty="0" smtClean="0"/>
              <a:t>NLP e </a:t>
            </a:r>
            <a:r>
              <a:rPr lang="en-US" dirty="0" err="1" smtClean="0"/>
              <a:t>Chatbot</a:t>
            </a:r>
            <a:r>
              <a:rPr lang="en-US" dirty="0" smtClean="0"/>
              <a:t> per </a:t>
            </a:r>
            <a:r>
              <a:rPr lang="en-US" dirty="0" err="1" smtClean="0"/>
              <a:t>interfacce</a:t>
            </a:r>
            <a:r>
              <a:rPr lang="en-US" dirty="0" smtClean="0"/>
              <a:t> </a:t>
            </a:r>
            <a:r>
              <a:rPr lang="en-US" dirty="0" err="1" smtClean="0"/>
              <a:t>conversazionali</a:t>
            </a:r>
            <a:endParaRPr lang="en-US" dirty="0"/>
          </a:p>
          <a:p>
            <a:pPr lvl="1"/>
            <a:r>
              <a:rPr lang="en-US" dirty="0" smtClean="0"/>
              <a:t>Recommender systems</a:t>
            </a:r>
          </a:p>
          <a:p>
            <a:pPr lvl="1"/>
            <a:endParaRPr lang="en-US" dirty="0" smtClean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23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=""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Criticità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settore</a:t>
            </a:r>
            <a:endParaRPr lang="en-US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Human-in-the-loop</a:t>
            </a:r>
          </a:p>
          <a:p>
            <a:endParaRPr lang="en-US" dirty="0"/>
          </a:p>
          <a:p>
            <a:r>
              <a:rPr lang="en-US" dirty="0" smtClean="0"/>
              <a:t>Data quality </a:t>
            </a:r>
          </a:p>
          <a:p>
            <a:endParaRPr lang="en-US" dirty="0"/>
          </a:p>
          <a:p>
            <a:r>
              <a:rPr lang="en-US" dirty="0" smtClean="0"/>
              <a:t>Privacy (GDPR)</a:t>
            </a:r>
          </a:p>
          <a:p>
            <a:endParaRPr lang="en-US" dirty="0"/>
          </a:p>
          <a:p>
            <a:r>
              <a:rPr lang="en-US" dirty="0" err="1" smtClean="0"/>
              <a:t>Integrazione</a:t>
            </a:r>
            <a:r>
              <a:rPr lang="en-US" dirty="0" smtClean="0"/>
              <a:t> </a:t>
            </a:r>
            <a:r>
              <a:rPr lang="en-US" dirty="0" err="1" smtClean="0"/>
              <a:t>tecnologica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Scetticismo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explainability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Mancanza</a:t>
            </a:r>
            <a:r>
              <a:rPr lang="en-US" dirty="0" smtClean="0"/>
              <a:t> di </a:t>
            </a:r>
            <a:r>
              <a:rPr lang="en-US" dirty="0" err="1" smtClean="0"/>
              <a:t>soluzioni</a:t>
            </a:r>
            <a:r>
              <a:rPr lang="en-US" dirty="0" smtClean="0"/>
              <a:t> on-the-shelf in </a:t>
            </a:r>
            <a:r>
              <a:rPr lang="en-US" dirty="0" err="1" smtClean="0"/>
              <a:t>molti</a:t>
            </a:r>
            <a:r>
              <a:rPr lang="en-US" dirty="0" smtClean="0"/>
              <a:t> </a:t>
            </a:r>
            <a:r>
              <a:rPr lang="en-US" dirty="0" err="1" smtClean="0"/>
              <a:t>ambiti</a:t>
            </a:r>
            <a:endParaRPr lang="en-US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60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=""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Visione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futuro</a:t>
            </a:r>
            <a:endParaRPr lang="en-US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Recruiting di </a:t>
            </a:r>
            <a:r>
              <a:rPr lang="en-US" dirty="0" err="1" smtClean="0"/>
              <a:t>personale</a:t>
            </a:r>
            <a:r>
              <a:rPr lang="en-US" dirty="0" smtClean="0"/>
              <a:t> con </a:t>
            </a:r>
            <a:r>
              <a:rPr lang="en-US" dirty="0" err="1" smtClean="0"/>
              <a:t>alta</a:t>
            </a:r>
            <a:r>
              <a:rPr lang="en-US" dirty="0" smtClean="0"/>
              <a:t> </a:t>
            </a:r>
            <a:r>
              <a:rPr lang="en-US" dirty="0" err="1" smtClean="0"/>
              <a:t>formazione</a:t>
            </a:r>
            <a:r>
              <a:rPr lang="en-US" dirty="0" smtClean="0"/>
              <a:t> (Ph.D.)</a:t>
            </a:r>
          </a:p>
          <a:p>
            <a:endParaRPr lang="en-US" dirty="0"/>
          </a:p>
          <a:p>
            <a:r>
              <a:rPr lang="en-US" dirty="0" err="1" smtClean="0"/>
              <a:t>Inventare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e </a:t>
            </a:r>
            <a:r>
              <a:rPr lang="en-US" dirty="0" err="1" smtClean="0"/>
              <a:t>prodotti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Non solo Deep Learning (</a:t>
            </a:r>
            <a:r>
              <a:rPr lang="en-US" dirty="0" err="1" smtClean="0"/>
              <a:t>necessità</a:t>
            </a:r>
            <a:r>
              <a:rPr lang="en-US" dirty="0" smtClean="0"/>
              <a:t> di </a:t>
            </a:r>
            <a:r>
              <a:rPr lang="en-US" dirty="0" err="1" smtClean="0"/>
              <a:t>sviluppare</a:t>
            </a:r>
            <a:r>
              <a:rPr lang="en-US" dirty="0" smtClean="0"/>
              <a:t> </a:t>
            </a:r>
            <a:r>
              <a:rPr lang="en-US" dirty="0" err="1" smtClean="0"/>
              <a:t>tecniche</a:t>
            </a:r>
            <a:r>
              <a:rPr lang="en-US" dirty="0" smtClean="0"/>
              <a:t> </a:t>
            </a:r>
            <a:r>
              <a:rPr lang="en-US" dirty="0" err="1" smtClean="0"/>
              <a:t>eterogenee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480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85217FE7-A75F-40B9-9090-96EFB9B0D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46600" cy="5143500"/>
          </a:xfrm>
          <a:prstGeom prst="rect">
            <a:avLst/>
          </a:prstGeom>
        </p:spPr>
      </p:pic>
      <p:pic>
        <p:nvPicPr>
          <p:cNvPr id="3076" name="Picture 4" descr="thumb image">
            <a:extLst>
              <a:ext uri="{FF2B5EF4-FFF2-40B4-BE49-F238E27FC236}">
                <a16:creationId xmlns="" xmlns:a16="http://schemas.microsoft.com/office/drawing/2014/main" id="{89E0ABAB-B399-47A4-98E0-88538AB88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69" y="4655697"/>
            <a:ext cx="407581" cy="40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thumb image">
            <a:extLst>
              <a:ext uri="{FF2B5EF4-FFF2-40B4-BE49-F238E27FC236}">
                <a16:creationId xmlns="" xmlns:a16="http://schemas.microsoft.com/office/drawing/2014/main" id="{E748C6A3-1E30-4C5E-BD72-836EF10BB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68" y="4157299"/>
            <a:ext cx="407581" cy="40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F35CC94-8F81-4058-8FD5-A28ADF73B1F5}"/>
              </a:ext>
            </a:extLst>
          </p:cNvPr>
          <p:cNvSpPr txBox="1"/>
          <p:nvPr/>
        </p:nvSpPr>
        <p:spPr>
          <a:xfrm>
            <a:off x="5341549" y="4257103"/>
            <a:ext cx="2504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verage" panose="020B0604020202020204" charset="0"/>
              </a:rPr>
              <a:t>Università e Centri di Ricerca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BFC5602D-37A1-4C81-A36F-55AB0922339C}"/>
              </a:ext>
            </a:extLst>
          </p:cNvPr>
          <p:cNvSpPr txBox="1"/>
          <p:nvPr/>
        </p:nvSpPr>
        <p:spPr>
          <a:xfrm>
            <a:off x="5341549" y="4705599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verage" panose="020B0604020202020204" charset="0"/>
              </a:rPr>
              <a:t>Imprese</a:t>
            </a:r>
          </a:p>
        </p:txBody>
      </p:sp>
      <p:pic>
        <p:nvPicPr>
          <p:cNvPr id="17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351" y="505970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thumb image">
            <a:extLst>
              <a:ext uri="{FF2B5EF4-FFF2-40B4-BE49-F238E27FC236}">
                <a16:creationId xmlns="" xmlns:a16="http://schemas.microsoft.com/office/drawing/2014/main" id="{41D7DCD2-1C18-4F8F-9EBB-82D41FDB9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872" y="2309018"/>
            <a:ext cx="2592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951" y="2839812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58" y="2944399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thumb image">
            <a:extLst>
              <a:ext uri="{FF2B5EF4-FFF2-40B4-BE49-F238E27FC236}">
                <a16:creationId xmlns="" xmlns:a16="http://schemas.microsoft.com/office/drawing/2014/main" id="{41D7DCD2-1C18-4F8F-9EBB-82D41FDB9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16" y="556608"/>
            <a:ext cx="2592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thumb image">
            <a:extLst>
              <a:ext uri="{FF2B5EF4-FFF2-40B4-BE49-F238E27FC236}">
                <a16:creationId xmlns="" xmlns:a16="http://schemas.microsoft.com/office/drawing/2014/main" id="{41D7DCD2-1C18-4F8F-9EBB-82D41FDB9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253" y="3659603"/>
            <a:ext cx="2592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thumb image">
            <a:extLst>
              <a:ext uri="{FF2B5EF4-FFF2-40B4-BE49-F238E27FC236}">
                <a16:creationId xmlns="" xmlns:a16="http://schemas.microsoft.com/office/drawing/2014/main" id="{41D7DCD2-1C18-4F8F-9EBB-82D41FDB9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97" y="1611422"/>
            <a:ext cx="2592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thumb image">
            <a:extLst>
              <a:ext uri="{FF2B5EF4-FFF2-40B4-BE49-F238E27FC236}">
                <a16:creationId xmlns="" xmlns:a16="http://schemas.microsoft.com/office/drawing/2014/main" id="{41D7DCD2-1C18-4F8F-9EBB-82D41FDB9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842" y="2307803"/>
            <a:ext cx="2592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59" y="554874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72" y="538626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thumb image">
            <a:extLst>
              <a:ext uri="{FF2B5EF4-FFF2-40B4-BE49-F238E27FC236}">
                <a16:creationId xmlns="" xmlns:a16="http://schemas.microsoft.com/office/drawing/2014/main" id="{41D7DCD2-1C18-4F8F-9EBB-82D41FDB9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405" y="4446940"/>
            <a:ext cx="2592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055" y="4446421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0" y="1497034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980" y="2326767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thumb image">
            <a:extLst>
              <a:ext uri="{FF2B5EF4-FFF2-40B4-BE49-F238E27FC236}">
                <a16:creationId xmlns="" xmlns:a16="http://schemas.microsoft.com/office/drawing/2014/main" id="{41D7DCD2-1C18-4F8F-9EBB-82D41FDB9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97" y="489589"/>
            <a:ext cx="2592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13" y="785834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14" y="730801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547" y="895901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513" y="561468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thumb image">
            <a:extLst>
              <a:ext uri="{FF2B5EF4-FFF2-40B4-BE49-F238E27FC236}">
                <a16:creationId xmlns="" xmlns:a16="http://schemas.microsoft.com/office/drawing/2014/main" id="{41D7DCD2-1C18-4F8F-9EBB-82D41FDB9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542" y="2337436"/>
            <a:ext cx="259200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thumb image">
            <a:extLst>
              <a:ext uri="{FF2B5EF4-FFF2-40B4-BE49-F238E27FC236}">
                <a16:creationId xmlns="" xmlns:a16="http://schemas.microsoft.com/office/drawing/2014/main" id="{226551CC-DAD7-4BAF-9663-9035C90D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047" y="2652734"/>
            <a:ext cx="260508" cy="2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INI AIIS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183</Words>
  <Application>Microsoft Macintosh PowerPoint</Application>
  <PresentationFormat>Presentazione su schermo (16:9)</PresentationFormat>
  <Paragraphs>55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CINI AIIS</vt:lpstr>
      <vt:lpstr>AI for Finance,  Commerce &amp; Legal Issues</vt:lpstr>
      <vt:lpstr>I progetti in AI for Finance,  Commerce &amp; Legal Issues</vt:lpstr>
      <vt:lpstr>Tecniche di IA</vt:lpstr>
      <vt:lpstr>Risultati ed impatto</vt:lpstr>
      <vt:lpstr>Criticità per il settore</vt:lpstr>
      <vt:lpstr>Visione per il futuro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Lorenzo Baraldi</dc:creator>
  <cp:lastModifiedBy>Carlo Sansone</cp:lastModifiedBy>
  <cp:revision>16</cp:revision>
  <dcterms:modified xsi:type="dcterms:W3CDTF">2019-03-19T07:30:14Z</dcterms:modified>
</cp:coreProperties>
</file>