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1" r:id="rId1"/>
  </p:sldMasterIdLst>
  <p:notesMasterIdLst>
    <p:notesMasterId r:id="rId10"/>
  </p:notesMasterIdLst>
  <p:sldIdLst>
    <p:sldId id="293" r:id="rId2"/>
    <p:sldId id="292" r:id="rId3"/>
    <p:sldId id="299" r:id="rId4"/>
    <p:sldId id="294" r:id="rId5"/>
    <p:sldId id="295" r:id="rId6"/>
    <p:sldId id="296" r:id="rId7"/>
    <p:sldId id="297" r:id="rId8"/>
    <p:sldId id="262" r:id="rId9"/>
  </p:sldIdLst>
  <p:sldSz cx="9144000" cy="5143500" type="screen16x9"/>
  <p:notesSz cx="6858000" cy="9144000"/>
  <p:embeddedFontLst>
    <p:embeddedFont>
      <p:font typeface="Average" panose="02000503040000020003" pitchFamily="2" charset="77"/>
      <p:regular r:id="rId11"/>
    </p:embeddedFont>
    <p:embeddedFont>
      <p:font typeface="Oswald" pitchFamily="2" charset="77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zo Baraldi" initials="LB" lastIdx="2" clrIdx="0">
    <p:extLst>
      <p:ext uri="{19B8F6BF-5375-455C-9EA6-DF929625EA0E}">
        <p15:presenceInfo xmlns:p15="http://schemas.microsoft.com/office/powerpoint/2012/main" userId="Lorenzo Baral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CF562C-49F2-4311-BF9C-D540754747B2}">
  <a:tblStyle styleId="{5ACF562C-49F2-4311-BF9C-D540754747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4BD15D5-5770-4656-8878-8F3822CBBDB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64"/>
  </p:normalViewPr>
  <p:slideViewPr>
    <p:cSldViewPr snapToGrid="0">
      <p:cViewPr varScale="1">
        <p:scale>
          <a:sx n="186" d="100"/>
          <a:sy n="186" d="100"/>
        </p:scale>
        <p:origin x="200" y="2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59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8a972d02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8a972d02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3F3F3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671258" y="1401416"/>
            <a:ext cx="7801500" cy="1319483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465A4"/>
              </a:buClr>
              <a:buSzPts val="4800"/>
              <a:buNone/>
              <a:defRPr sz="4800">
                <a:solidFill>
                  <a:srgbClr val="3465A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solidFill>
            <a:srgbClr val="434343"/>
          </a:solidFill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tx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lang="it-IT" noProof="0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3" name="Picture 6" descr="https://lh4.googleusercontent.com/6S441AWlc0hnX1G46ndLfon62d6MiXD76g37ME2KH1ZimbA2bWwT8aI2tas56IP-hpKEns9LZ90iiERj_GyyG1NvNy4MgfkjlY4VQ-2vHRAmEKr18ZyskZg_iy2zRA19VAnArpqrygg">
            <a:extLst>
              <a:ext uri="{FF2B5EF4-FFF2-40B4-BE49-F238E27FC236}">
                <a16:creationId xmlns:a16="http://schemas.microsoft.com/office/drawing/2014/main" id="{4CFFB6CE-4B40-445C-B9B6-794B6DDA11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t="24235" r="10719" b="19700"/>
          <a:stretch/>
        </p:blipFill>
        <p:spPr bwMode="auto">
          <a:xfrm>
            <a:off x="311700" y="390870"/>
            <a:ext cx="1107034" cy="6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IS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7" name="Google Shape;87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465A4"/>
              </a:buClr>
              <a:buSzPts val="3000"/>
              <a:buFont typeface="Oswald"/>
              <a:buNone/>
              <a:defRPr sz="3000">
                <a:solidFill>
                  <a:srgbClr val="3465A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verage"/>
              <a:buChar char="●"/>
              <a:defRPr sz="1800">
                <a:solidFill>
                  <a:srgbClr val="43434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verage"/>
              <a:buChar char="○"/>
              <a:defRPr>
                <a:solidFill>
                  <a:srgbClr val="43434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verage"/>
              <a:buChar char="■"/>
              <a:defRPr>
                <a:solidFill>
                  <a:srgbClr val="43434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verage"/>
              <a:buChar char="●"/>
              <a:defRPr>
                <a:solidFill>
                  <a:srgbClr val="43434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verage"/>
              <a:buChar char="○"/>
              <a:defRPr>
                <a:solidFill>
                  <a:srgbClr val="43434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verage"/>
              <a:buChar char="■"/>
              <a:defRPr>
                <a:solidFill>
                  <a:srgbClr val="43434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verage"/>
              <a:buChar char="●"/>
              <a:defRPr>
                <a:solidFill>
                  <a:srgbClr val="43434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verage"/>
              <a:buChar char="○"/>
              <a:defRPr>
                <a:solidFill>
                  <a:srgbClr val="43434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Average"/>
              <a:buChar char="■"/>
              <a:defRPr>
                <a:solidFill>
                  <a:srgbClr val="43434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5" name="Picture 4" descr="http://www.ital-ia.it/static/frontend/img/logo.png?ndMarch20190826">
            <a:extLst>
              <a:ext uri="{FF2B5EF4-FFF2-40B4-BE49-F238E27FC236}">
                <a16:creationId xmlns:a16="http://schemas.microsoft.com/office/drawing/2014/main" id="{26989578-F66E-44BE-85C2-65E5F7D9F4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09" y="390870"/>
            <a:ext cx="2084691" cy="62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D7DC18A-2E3E-4B73-AA44-31FD8E6C2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 for healthcare and medicine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3599BB67-B97C-4EDD-A6CA-B41FEFD1BE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Robert Alexander (IBM), Giorgio Metta (IIT)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3453CAE-BCA3-4CAD-81DC-8589138A2A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42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3712941-A694-4EA2-8821-1313311F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progetti in AI for …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D6AD1D7-4625-4367-AE35-36E6D6C0F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Imaging</a:t>
            </a:r>
            <a:r>
              <a:rPr lang="it-IT" dirty="0"/>
              <a:t>, supporto alla decisione clinica su immagini (e altri segnali biomedici), fusione multimodale</a:t>
            </a:r>
          </a:p>
          <a:p>
            <a:r>
              <a:rPr lang="it-IT" dirty="0"/>
              <a:t>Robotica (sociale), riabilitazione (</a:t>
            </a:r>
            <a:r>
              <a:rPr lang="it-IT" dirty="0" err="1"/>
              <a:t>serious</a:t>
            </a:r>
            <a:r>
              <a:rPr lang="it-IT" dirty="0"/>
              <a:t> games/VR)</a:t>
            </a:r>
          </a:p>
          <a:p>
            <a:r>
              <a:rPr lang="it-IT" dirty="0"/>
              <a:t>Biologia molecolare, individuazione di target terapeutici e x-</a:t>
            </a:r>
            <a:r>
              <a:rPr lang="it-IT" dirty="0" err="1"/>
              <a:t>omica</a:t>
            </a:r>
            <a:endParaRPr lang="it-IT" dirty="0"/>
          </a:p>
          <a:p>
            <a:r>
              <a:rPr lang="it-IT" dirty="0"/>
              <a:t>Trattamento del linguaggio naturale (estrazione </a:t>
            </a:r>
            <a:r>
              <a:rPr lang="it-IT" dirty="0" err="1"/>
              <a:t>feature</a:t>
            </a:r>
            <a:r>
              <a:rPr lang="it-IT" dirty="0"/>
              <a:t> cliniche, ottimizzazione dei processi)</a:t>
            </a:r>
          </a:p>
          <a:p>
            <a:r>
              <a:rPr lang="it-IT" dirty="0"/>
              <a:t>Dispositivi medici (miglioramento dell’esistente con AI, </a:t>
            </a:r>
            <a:r>
              <a:rPr lang="it-IT" dirty="0" err="1"/>
              <a:t>signal</a:t>
            </a:r>
            <a:r>
              <a:rPr lang="it-IT" dirty="0"/>
              <a:t> processing)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CD3D96C-A87E-496A-8360-E700201D05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97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D6AD1D7-4625-4367-AE35-36E6D6C0F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000" y="1017724"/>
            <a:ext cx="8520600" cy="3994287"/>
          </a:xfrm>
        </p:spPr>
        <p:txBody>
          <a:bodyPr/>
          <a:lstStyle/>
          <a:p>
            <a:pPr marL="114300" indent="0">
              <a:buNone/>
            </a:pPr>
            <a:r>
              <a:rPr lang="en-US" sz="1100" dirty="0"/>
              <a:t>70 papers</a:t>
            </a:r>
          </a:p>
          <a:p>
            <a:pPr marL="114300" indent="0">
              <a:buNone/>
            </a:pPr>
            <a:r>
              <a:rPr lang="en-US" sz="1100" dirty="0"/>
              <a:t>345 authors</a:t>
            </a:r>
          </a:p>
          <a:p>
            <a:pPr marL="114300" indent="0">
              <a:buNone/>
            </a:pPr>
            <a:r>
              <a:rPr lang="en-US" sz="1100" dirty="0"/>
              <a:t>1205 coauthors</a:t>
            </a:r>
          </a:p>
          <a:p>
            <a:pPr marL="114300" indent="0">
              <a:buNone/>
            </a:pPr>
            <a:endParaRPr lang="en-US" sz="1100" dirty="0"/>
          </a:p>
          <a:p>
            <a:pPr marL="114300" indent="0">
              <a:buNone/>
            </a:pPr>
            <a:r>
              <a:rPr lang="en-US" sz="1100" dirty="0"/>
              <a:t>FR layout</a:t>
            </a:r>
          </a:p>
          <a:p>
            <a:pPr marL="114300" indent="0">
              <a:buNone/>
            </a:pPr>
            <a:r>
              <a:rPr lang="en-US" sz="1100" dirty="0"/>
              <a:t>48 compo</a:t>
            </a:r>
          </a:p>
          <a:p>
            <a:pPr marL="114300" indent="0">
              <a:buNone/>
            </a:pPr>
            <a:r>
              <a:rPr lang="en-US" sz="1100" dirty="0"/>
              <a:t>Color: compo ID</a:t>
            </a:r>
          </a:p>
          <a:p>
            <a:pPr marL="114300" indent="0">
              <a:buNone/>
            </a:pPr>
            <a:r>
              <a:rPr lang="en-US" sz="1100" dirty="0"/>
              <a:t>Node size: BC</a:t>
            </a:r>
          </a:p>
          <a:p>
            <a:pPr marL="114300" indent="0">
              <a:buNone/>
            </a:pPr>
            <a:r>
              <a:rPr lang="en-US" sz="1100" dirty="0" err="1"/>
              <a:t>Avg.deg</a:t>
            </a:r>
            <a:r>
              <a:rPr lang="en-US" sz="1100" dirty="0"/>
              <a:t> 6.9 (1-18)</a:t>
            </a:r>
          </a:p>
          <a:p>
            <a:pPr marL="114300" indent="0">
              <a:buNone/>
            </a:pPr>
            <a:endParaRPr lang="en-US" sz="1100" dirty="0"/>
          </a:p>
          <a:p>
            <a:pPr marL="114300" indent="0">
              <a:buNone/>
            </a:pPr>
            <a:r>
              <a:rPr lang="en-US" sz="1100" dirty="0"/>
              <a:t>Global AI  </a:t>
            </a:r>
            <a:r>
              <a:rPr lang="en-US" sz="1100" dirty="0" err="1"/>
              <a:t>Pubmed</a:t>
            </a:r>
            <a:endParaRPr lang="en-US" sz="1100" dirty="0"/>
          </a:p>
          <a:p>
            <a:pPr marL="114300" indent="0">
              <a:buNone/>
            </a:pPr>
            <a:r>
              <a:rPr lang="en-US" sz="1100" dirty="0"/>
              <a:t>81579 papers</a:t>
            </a:r>
          </a:p>
          <a:p>
            <a:pPr marL="114300" indent="0">
              <a:buNone/>
            </a:pPr>
            <a:r>
              <a:rPr lang="en-US" sz="1100" dirty="0"/>
              <a:t>35126 authors</a:t>
            </a:r>
          </a:p>
          <a:p>
            <a:pPr marL="114300" indent="0">
              <a:buNone/>
            </a:pPr>
            <a:r>
              <a:rPr lang="en-US" sz="1100" dirty="0"/>
              <a:t>197k edges</a:t>
            </a:r>
          </a:p>
          <a:p>
            <a:pPr marL="114300" indent="0">
              <a:buNone/>
            </a:pPr>
            <a:r>
              <a:rPr lang="en-US" sz="1100" dirty="0"/>
              <a:t>US 26.6%</a:t>
            </a:r>
          </a:p>
          <a:p>
            <a:pPr marL="114300" indent="0">
              <a:buNone/>
            </a:pPr>
            <a:r>
              <a:rPr lang="en-US" sz="1100" dirty="0"/>
              <a:t>China 20.32%</a:t>
            </a:r>
          </a:p>
          <a:p>
            <a:pPr marL="114300" indent="0">
              <a:buNone/>
            </a:pPr>
            <a:r>
              <a:rPr lang="en-US" sz="1100" dirty="0"/>
              <a:t>UK 10.67%</a:t>
            </a:r>
          </a:p>
          <a:p>
            <a:pPr marL="114300" indent="0">
              <a:buNone/>
            </a:pPr>
            <a:r>
              <a:rPr lang="en-US" sz="1100" dirty="0"/>
              <a:t>Germany 4.9%</a:t>
            </a:r>
          </a:p>
          <a:p>
            <a:pPr marL="114300" indent="0">
              <a:buNone/>
            </a:pPr>
            <a:r>
              <a:rPr lang="en-US" sz="1100" dirty="0"/>
              <a:t>Italy 3.7%</a:t>
            </a:r>
          </a:p>
          <a:p>
            <a:pPr marL="114300" indent="0">
              <a:buNone/>
            </a:pPr>
            <a:endParaRPr lang="en-US" sz="11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CD3D96C-A87E-496A-8360-E700201D05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8794F-B52C-1943-BE20-8A0775CC9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164" y="0"/>
            <a:ext cx="5143500" cy="51435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7C18442-7F09-0842-A542-CBAC4BC9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 track</a:t>
            </a:r>
          </a:p>
        </p:txBody>
      </p:sp>
    </p:spTree>
    <p:extLst>
      <p:ext uri="{BB962C8B-B14F-4D97-AF65-F5344CB8AC3E}">
        <p14:creationId xmlns:p14="http://schemas.microsoft.com/office/powerpoint/2010/main" val="191692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3712941-A694-4EA2-8821-1313311F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Tecniche di IA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D6AD1D7-4625-4367-AE35-36E6D6C0F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</p:spPr>
        <p:txBody>
          <a:bodyPr/>
          <a:lstStyle/>
          <a:p>
            <a:r>
              <a:rPr lang="it-IT" dirty="0"/>
              <a:t>Tutte </a:t>
            </a:r>
            <a:r>
              <a:rPr lang="it-IT" dirty="0">
                <a:sym typeface="Wingdings" pitchFamily="2" charset="2"/>
              </a:rPr>
              <a:t></a:t>
            </a:r>
          </a:p>
          <a:p>
            <a:pPr lvl="1">
              <a:spcBef>
                <a:spcPts val="400"/>
              </a:spcBef>
            </a:pPr>
            <a:r>
              <a:rPr lang="it-IT" dirty="0">
                <a:sym typeface="Wingdings" pitchFamily="2" charset="2"/>
              </a:rPr>
              <a:t>Sia simbolici, sia non simbolici</a:t>
            </a:r>
          </a:p>
          <a:p>
            <a:r>
              <a:rPr lang="it-IT" dirty="0">
                <a:sym typeface="Wingdings" pitchFamily="2" charset="2"/>
              </a:rPr>
              <a:t>Poca teoria: forse perché verticale specifico?</a:t>
            </a:r>
          </a:p>
          <a:p>
            <a:r>
              <a:rPr lang="it-IT" dirty="0">
                <a:sym typeface="Wingdings" pitchFamily="2" charset="2"/>
              </a:rPr>
              <a:t>Mancanza di una sistematizzazione (quali tecniche applicare a quale problema)</a:t>
            </a:r>
          </a:p>
          <a:p>
            <a:pPr marL="114300" indent="0">
              <a:buNone/>
            </a:pP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CD3D96C-A87E-496A-8360-E700201D05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86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3712941-A694-4EA2-8821-1313311F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Risultati ed impatto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D6AD1D7-4625-4367-AE35-36E6D6C0F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Quali sono le metriche?</a:t>
            </a:r>
          </a:p>
          <a:p>
            <a:pPr lvl="1">
              <a:spcBef>
                <a:spcPts val="400"/>
              </a:spcBef>
            </a:pPr>
            <a:r>
              <a:rPr lang="it-IT" dirty="0"/>
              <a:t>Es: migliorare un passo specifico non necessariamente ha un impatto positivo sul processo </a:t>
            </a:r>
          </a:p>
          <a:p>
            <a:pPr lvl="1">
              <a:spcBef>
                <a:spcPts val="400"/>
              </a:spcBef>
            </a:pPr>
            <a:r>
              <a:rPr lang="it-IT" dirty="0" err="1"/>
              <a:t>Patient</a:t>
            </a:r>
            <a:r>
              <a:rPr lang="it-IT" dirty="0"/>
              <a:t> </a:t>
            </a:r>
            <a:r>
              <a:rPr lang="it-IT" dirty="0" err="1"/>
              <a:t>reported</a:t>
            </a:r>
            <a:r>
              <a:rPr lang="it-IT" dirty="0"/>
              <a:t> </a:t>
            </a:r>
            <a:r>
              <a:rPr lang="it-IT" dirty="0" err="1"/>
              <a:t>outcome</a:t>
            </a:r>
            <a:r>
              <a:rPr lang="it-IT" dirty="0"/>
              <a:t> vs. </a:t>
            </a:r>
            <a:r>
              <a:rPr lang="it-IT" dirty="0" err="1"/>
              <a:t>medical</a:t>
            </a:r>
            <a:r>
              <a:rPr lang="it-IT" dirty="0"/>
              <a:t> </a:t>
            </a:r>
            <a:r>
              <a:rPr lang="it-IT" dirty="0" err="1"/>
              <a:t>assessment</a:t>
            </a:r>
            <a:r>
              <a:rPr lang="it-IT" dirty="0"/>
              <a:t> </a:t>
            </a:r>
          </a:p>
          <a:p>
            <a:pPr>
              <a:spcBef>
                <a:spcPts val="400"/>
              </a:spcBef>
            </a:pPr>
            <a:r>
              <a:rPr lang="it-IT" dirty="0"/>
              <a:t> Sistemi </a:t>
            </a:r>
            <a:r>
              <a:rPr lang="it-IT" dirty="0" err="1"/>
              <a:t>narrow</a:t>
            </a:r>
            <a:r>
              <a:rPr lang="it-IT" dirty="0"/>
              <a:t> vs. analisi globale?</a:t>
            </a:r>
          </a:p>
          <a:p>
            <a:pPr lvl="1">
              <a:spcBef>
                <a:spcPts val="400"/>
              </a:spcBef>
            </a:pPr>
            <a:r>
              <a:rPr lang="it-IT" dirty="0"/>
              <a:t>Bene nello specifico, qual è l’impatto però globale?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CD3D96C-A87E-496A-8360-E700201D05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23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3712941-A694-4EA2-8821-1313311F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Criticità per il settore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D6AD1D7-4625-4367-AE35-36E6D6C0F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Forte focus sulla diagnostica, meno sul processo completo di prevenzione, aderenza alle linee guida, terapia</a:t>
            </a:r>
          </a:p>
          <a:p>
            <a:r>
              <a:rPr lang="it-IT" dirty="0"/>
              <a:t>Dati e risorse</a:t>
            </a:r>
          </a:p>
          <a:p>
            <a:pPr lvl="1">
              <a:spcBef>
                <a:spcPts val="400"/>
              </a:spcBef>
            </a:pPr>
            <a:r>
              <a:rPr lang="it-IT" dirty="0"/>
              <a:t>Sicuramente servono (es: </a:t>
            </a:r>
            <a:r>
              <a:rPr lang="it-IT" dirty="0" err="1"/>
              <a:t>ImageNet</a:t>
            </a:r>
            <a:r>
              <a:rPr lang="it-IT" dirty="0"/>
              <a:t>)</a:t>
            </a:r>
          </a:p>
          <a:p>
            <a:pPr lvl="1">
              <a:spcBef>
                <a:spcPts val="400"/>
              </a:spcBef>
            </a:pPr>
            <a:r>
              <a:rPr lang="it-IT" dirty="0"/>
              <a:t>A volte sono «small data» ⇢ nuovi algoritmi?</a:t>
            </a:r>
          </a:p>
          <a:p>
            <a:pPr>
              <a:spcBef>
                <a:spcPts val="400"/>
              </a:spcBef>
            </a:pPr>
            <a:r>
              <a:rPr lang="it-IT" dirty="0"/>
              <a:t>Condividiamo le criticità generali dell’IA</a:t>
            </a:r>
          </a:p>
          <a:p>
            <a:pPr lvl="1">
              <a:spcBef>
                <a:spcPts val="400"/>
              </a:spcBef>
            </a:pPr>
            <a:r>
              <a:rPr lang="it-IT" dirty="0"/>
              <a:t>Inoltre: comunicazione vs. aspettative</a:t>
            </a:r>
          </a:p>
          <a:p>
            <a:pPr>
              <a:spcBef>
                <a:spcPts val="400"/>
              </a:spcBef>
            </a:pP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CD3D96C-A87E-496A-8360-E700201D05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60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3712941-A694-4EA2-8821-1313311F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Visione per il futuro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D6AD1D7-4625-4367-AE35-36E6D6C0F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Dati, dati, dati</a:t>
            </a:r>
          </a:p>
          <a:p>
            <a:r>
              <a:rPr lang="it-IT" dirty="0"/>
              <a:t>Tecniche simboliche possono dare un contributo</a:t>
            </a:r>
          </a:p>
          <a:p>
            <a:r>
              <a:rPr lang="it-IT" dirty="0"/>
              <a:t>Lingua italiana (NLP per l’italiano)</a:t>
            </a:r>
          </a:p>
          <a:p>
            <a:r>
              <a:rPr lang="it-IT" dirty="0"/>
              <a:t>Gestione tema privacy (GDPR, consenso informato, </a:t>
            </a:r>
            <a:r>
              <a:rPr lang="it-IT"/>
              <a:t>comitati etici)</a:t>
            </a:r>
            <a:endParaRPr lang="it-IT" dirty="0"/>
          </a:p>
          <a:p>
            <a:r>
              <a:rPr lang="it-IT" dirty="0"/>
              <a:t>Approccio globale al processo della salute (importante!)</a:t>
            </a:r>
          </a:p>
          <a:p>
            <a:r>
              <a:rPr lang="it-IT" dirty="0"/>
              <a:t>Formazione, multidisciplinarietà, capacità, utilizzatori della tecnologia</a:t>
            </a:r>
          </a:p>
          <a:p>
            <a:r>
              <a:rPr lang="it-IT" dirty="0"/>
              <a:t>IA contro la «desktop medicine» (più tempo per il paziente, ergonomia)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CD3D96C-A87E-496A-8360-E700201D05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48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5217FE7-A75F-40B9-9090-96EFB9B0D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46600" cy="5143500"/>
          </a:xfrm>
          <a:prstGeom prst="rect">
            <a:avLst/>
          </a:prstGeom>
        </p:spPr>
      </p:pic>
      <p:pic>
        <p:nvPicPr>
          <p:cNvPr id="3076" name="Picture 4" descr="thumb image">
            <a:extLst>
              <a:ext uri="{FF2B5EF4-FFF2-40B4-BE49-F238E27FC236}">
                <a16:creationId xmlns:a16="http://schemas.microsoft.com/office/drawing/2014/main" id="{89E0ABAB-B399-47A4-98E0-88538AB8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69" y="4122339"/>
            <a:ext cx="407581" cy="40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humb image">
            <a:extLst>
              <a:ext uri="{FF2B5EF4-FFF2-40B4-BE49-F238E27FC236}">
                <a16:creationId xmlns:a16="http://schemas.microsoft.com/office/drawing/2014/main" id="{E748C6A3-1E30-4C5E-BD72-836EF10BB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68" y="3623941"/>
            <a:ext cx="407581" cy="40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humb image">
            <a:extLst>
              <a:ext uri="{FF2B5EF4-FFF2-40B4-BE49-F238E27FC236}">
                <a16:creationId xmlns:a16="http://schemas.microsoft.com/office/drawing/2014/main" id="{738CD680-F8DB-4865-AA89-2593895AA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70" y="4642000"/>
            <a:ext cx="407581" cy="40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35CC94-8F81-4058-8FD5-A28ADF73B1F5}"/>
              </a:ext>
            </a:extLst>
          </p:cNvPr>
          <p:cNvSpPr txBox="1"/>
          <p:nvPr/>
        </p:nvSpPr>
        <p:spPr>
          <a:xfrm>
            <a:off x="5341549" y="3723745"/>
            <a:ext cx="2504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latin typeface="Average" panose="020B0604020202020204" charset="0"/>
              </a:rPr>
              <a:t>Università e Centri di Ricerca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C5602D-37A1-4C81-A36F-55AB0922339C}"/>
              </a:ext>
            </a:extLst>
          </p:cNvPr>
          <p:cNvSpPr txBox="1"/>
          <p:nvPr/>
        </p:nvSpPr>
        <p:spPr>
          <a:xfrm>
            <a:off x="5341549" y="4172241"/>
            <a:ext cx="79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latin typeface="Average" panose="020B0604020202020204" charset="0"/>
              </a:rPr>
              <a:t>Imprese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E3D3265-A2DF-4FF9-87B7-3E3923393DFF}"/>
              </a:ext>
            </a:extLst>
          </p:cNvPr>
          <p:cNvSpPr txBox="1"/>
          <p:nvPr/>
        </p:nvSpPr>
        <p:spPr>
          <a:xfrm>
            <a:off x="5341549" y="4691902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latin typeface="Average" panose="020B0604020202020204" charset="0"/>
              </a:rPr>
              <a:t>Utilizzatori</a:t>
            </a:r>
          </a:p>
        </p:txBody>
      </p:sp>
      <p:pic>
        <p:nvPicPr>
          <p:cNvPr id="17" name="Picture 4" descr="thumb image">
            <a:extLst>
              <a:ext uri="{FF2B5EF4-FFF2-40B4-BE49-F238E27FC236}">
                <a16:creationId xmlns:a16="http://schemas.microsoft.com/office/drawing/2014/main" id="{226551CC-DAD7-4BAF-9663-9035C90DF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54" y="2062716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thumb image">
            <a:extLst>
              <a:ext uri="{FF2B5EF4-FFF2-40B4-BE49-F238E27FC236}">
                <a16:creationId xmlns:a16="http://schemas.microsoft.com/office/drawing/2014/main" id="{41D7DCD2-1C18-4F8F-9EBB-82D41FDB9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62" y="2442150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thumb image">
            <a:extLst>
              <a:ext uri="{FF2B5EF4-FFF2-40B4-BE49-F238E27FC236}">
                <a16:creationId xmlns:a16="http://schemas.microsoft.com/office/drawing/2014/main" id="{288AAB28-4F27-4C0F-A8DD-B9C4B80A6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36" y="2705877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5">
            <a:extLst>
              <a:ext uri="{FF2B5EF4-FFF2-40B4-BE49-F238E27FC236}">
                <a16:creationId xmlns:a16="http://schemas.microsoft.com/office/drawing/2014/main" id="{BC5FC858-DFB1-8D42-AF3C-5FCAAD81FC55}"/>
              </a:ext>
            </a:extLst>
          </p:cNvPr>
          <p:cNvSpPr txBox="1"/>
          <p:nvPr/>
        </p:nvSpPr>
        <p:spPr>
          <a:xfrm>
            <a:off x="5213100" y="1397718"/>
            <a:ext cx="3023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latin typeface="Average" panose="020B0604020202020204" charset="0"/>
              </a:rPr>
              <a:t>Gli utilizzatori solo se rilevanti es. PA</a:t>
            </a:r>
          </a:p>
        </p:txBody>
      </p:sp>
      <p:pic>
        <p:nvPicPr>
          <p:cNvPr id="15" name="Picture 4" descr="thumb image">
            <a:extLst>
              <a:ext uri="{FF2B5EF4-FFF2-40B4-BE49-F238E27FC236}">
                <a16:creationId xmlns:a16="http://schemas.microsoft.com/office/drawing/2014/main" id="{152728B1-6B0D-D940-BB67-91AC54B74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00" y="2163468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thumb image">
            <a:extLst>
              <a:ext uri="{FF2B5EF4-FFF2-40B4-BE49-F238E27FC236}">
                <a16:creationId xmlns:a16="http://schemas.microsoft.com/office/drawing/2014/main" id="{1D542329-27A7-CD49-A85D-83DFE4381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363" y="1575241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thumb image">
            <a:extLst>
              <a:ext uri="{FF2B5EF4-FFF2-40B4-BE49-F238E27FC236}">
                <a16:creationId xmlns:a16="http://schemas.microsoft.com/office/drawing/2014/main" id="{0480BC43-D803-D74E-AC11-3C4712736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26" y="2616696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thumb image">
            <a:extLst>
              <a:ext uri="{FF2B5EF4-FFF2-40B4-BE49-F238E27FC236}">
                <a16:creationId xmlns:a16="http://schemas.microsoft.com/office/drawing/2014/main" id="{6488A162-874D-0A4D-957C-7B6B65C7D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62" y="2650170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thumb image">
            <a:extLst>
              <a:ext uri="{FF2B5EF4-FFF2-40B4-BE49-F238E27FC236}">
                <a16:creationId xmlns:a16="http://schemas.microsoft.com/office/drawing/2014/main" id="{142F3C93-3453-4843-9A3B-BF0F0149F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08" y="3051750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thumb image">
            <a:extLst>
              <a:ext uri="{FF2B5EF4-FFF2-40B4-BE49-F238E27FC236}">
                <a16:creationId xmlns:a16="http://schemas.microsoft.com/office/drawing/2014/main" id="{21DC970A-99AF-C840-88E5-CEF428EEE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27" y="3310431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thumb image">
            <a:extLst>
              <a:ext uri="{FF2B5EF4-FFF2-40B4-BE49-F238E27FC236}">
                <a16:creationId xmlns:a16="http://schemas.microsoft.com/office/drawing/2014/main" id="{DB297A0F-064C-A840-B7C3-357B2E154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54" y="3129516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thumb image">
            <a:extLst>
              <a:ext uri="{FF2B5EF4-FFF2-40B4-BE49-F238E27FC236}">
                <a16:creationId xmlns:a16="http://schemas.microsoft.com/office/drawing/2014/main" id="{91B57C58-E5E9-A14B-93C3-0088C83DA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16" y="4425977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thumb image">
            <a:extLst>
              <a:ext uri="{FF2B5EF4-FFF2-40B4-BE49-F238E27FC236}">
                <a16:creationId xmlns:a16="http://schemas.microsoft.com/office/drawing/2014/main" id="{360D4F76-7320-D441-B816-90DEEB627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77" y="2668978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thumb image">
            <a:extLst>
              <a:ext uri="{FF2B5EF4-FFF2-40B4-BE49-F238E27FC236}">
                <a16:creationId xmlns:a16="http://schemas.microsoft.com/office/drawing/2014/main" id="{1C526053-DF5C-9546-831F-D19BAA12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170" y="4297031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thumb image">
            <a:extLst>
              <a:ext uri="{FF2B5EF4-FFF2-40B4-BE49-F238E27FC236}">
                <a16:creationId xmlns:a16="http://schemas.microsoft.com/office/drawing/2014/main" id="{2A6786C1-21A4-134A-94E3-66559D1C0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15" y="3494341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thumb image">
            <a:extLst>
              <a:ext uri="{FF2B5EF4-FFF2-40B4-BE49-F238E27FC236}">
                <a16:creationId xmlns:a16="http://schemas.microsoft.com/office/drawing/2014/main" id="{A5AB1506-DB86-FB4B-9BAD-62798B5C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477" y="2821378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thumb image">
            <a:extLst>
              <a:ext uri="{FF2B5EF4-FFF2-40B4-BE49-F238E27FC236}">
                <a16:creationId xmlns:a16="http://schemas.microsoft.com/office/drawing/2014/main" id="{C122A2DA-5270-184C-B76A-C3D27F029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72" y="3704425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thumb image">
            <a:extLst>
              <a:ext uri="{FF2B5EF4-FFF2-40B4-BE49-F238E27FC236}">
                <a16:creationId xmlns:a16="http://schemas.microsoft.com/office/drawing/2014/main" id="{2F0F2E5B-DB1C-8441-A41D-B5578C896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83" y="3081072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thumb image">
            <a:extLst>
              <a:ext uri="{FF2B5EF4-FFF2-40B4-BE49-F238E27FC236}">
                <a16:creationId xmlns:a16="http://schemas.microsoft.com/office/drawing/2014/main" id="{C9ADD9C4-ACBD-094D-894D-DC2901DD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08" y="1048726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thumb image">
            <a:extLst>
              <a:ext uri="{FF2B5EF4-FFF2-40B4-BE49-F238E27FC236}">
                <a16:creationId xmlns:a16="http://schemas.microsoft.com/office/drawing/2014/main" id="{7481FCE3-B07D-F446-81EA-8806A054E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5" y="906681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thumb image">
            <a:extLst>
              <a:ext uri="{FF2B5EF4-FFF2-40B4-BE49-F238E27FC236}">
                <a16:creationId xmlns:a16="http://schemas.microsoft.com/office/drawing/2014/main" id="{71143146-DEE4-2343-893D-2DBB37BD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23" y="822534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thumb image">
            <a:extLst>
              <a:ext uri="{FF2B5EF4-FFF2-40B4-BE49-F238E27FC236}">
                <a16:creationId xmlns:a16="http://schemas.microsoft.com/office/drawing/2014/main" id="{9A1F0706-7319-F047-B106-73461B169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00" y="2315868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thumb image">
            <a:extLst>
              <a:ext uri="{FF2B5EF4-FFF2-40B4-BE49-F238E27FC236}">
                <a16:creationId xmlns:a16="http://schemas.microsoft.com/office/drawing/2014/main" id="{0ADBE19D-603D-3E44-9A74-8297604AD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15" y="1081734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thumb image">
            <a:extLst>
              <a:ext uri="{FF2B5EF4-FFF2-40B4-BE49-F238E27FC236}">
                <a16:creationId xmlns:a16="http://schemas.microsoft.com/office/drawing/2014/main" id="{9C9060B5-A145-E04E-BED9-BEDC9B0D3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54" y="2215116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thumb image">
            <a:extLst>
              <a:ext uri="{FF2B5EF4-FFF2-40B4-BE49-F238E27FC236}">
                <a16:creationId xmlns:a16="http://schemas.microsoft.com/office/drawing/2014/main" id="{D59F7800-7239-9143-80EB-61D8255D5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89" y="614772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thumb image">
            <a:extLst>
              <a:ext uri="{FF2B5EF4-FFF2-40B4-BE49-F238E27FC236}">
                <a16:creationId xmlns:a16="http://schemas.microsoft.com/office/drawing/2014/main" id="{61B403C4-B9A4-124F-A862-97E98CFFC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61" y="171033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thumb image">
            <a:extLst>
              <a:ext uri="{FF2B5EF4-FFF2-40B4-BE49-F238E27FC236}">
                <a16:creationId xmlns:a16="http://schemas.microsoft.com/office/drawing/2014/main" id="{C511B306-EDC5-8B46-9D3D-9886CB205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200" y="2547402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thumb image">
            <a:extLst>
              <a:ext uri="{FF2B5EF4-FFF2-40B4-BE49-F238E27FC236}">
                <a16:creationId xmlns:a16="http://schemas.microsoft.com/office/drawing/2014/main" id="{0437EE7A-78F7-224A-B377-62976B6D6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189" y="3042486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thumb image">
            <a:extLst>
              <a:ext uri="{FF2B5EF4-FFF2-40B4-BE49-F238E27FC236}">
                <a16:creationId xmlns:a16="http://schemas.microsoft.com/office/drawing/2014/main" id="{AA2FC3D7-2261-DE44-8CEF-DC486840D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116" y="4578377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thumb image">
            <a:extLst>
              <a:ext uri="{FF2B5EF4-FFF2-40B4-BE49-F238E27FC236}">
                <a16:creationId xmlns:a16="http://schemas.microsoft.com/office/drawing/2014/main" id="{B3B79443-68A0-2E4E-B4B3-F72407376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222" y="4420763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thumb image">
            <a:extLst>
              <a:ext uri="{FF2B5EF4-FFF2-40B4-BE49-F238E27FC236}">
                <a16:creationId xmlns:a16="http://schemas.microsoft.com/office/drawing/2014/main" id="{5B16A7C3-3085-C448-B902-36E1BB854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89" y="3040429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thumb image">
            <a:extLst>
              <a:ext uri="{FF2B5EF4-FFF2-40B4-BE49-F238E27FC236}">
                <a16:creationId xmlns:a16="http://schemas.microsoft.com/office/drawing/2014/main" id="{B3A3B0E5-1ECB-B148-B5B2-8A35D7106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00" y="1974534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thumb image">
            <a:extLst>
              <a:ext uri="{FF2B5EF4-FFF2-40B4-BE49-F238E27FC236}">
                <a16:creationId xmlns:a16="http://schemas.microsoft.com/office/drawing/2014/main" id="{C59103B2-ABB2-664A-BE14-2E126FC35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23" y="974934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thumb image">
            <a:extLst>
              <a:ext uri="{FF2B5EF4-FFF2-40B4-BE49-F238E27FC236}">
                <a16:creationId xmlns:a16="http://schemas.microsoft.com/office/drawing/2014/main" id="{374E3268-2996-7743-80FB-3BE9961F4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61" y="575233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thumb image">
            <a:extLst>
              <a:ext uri="{FF2B5EF4-FFF2-40B4-BE49-F238E27FC236}">
                <a16:creationId xmlns:a16="http://schemas.microsoft.com/office/drawing/2014/main" id="{38CC0EF4-C714-234D-B73B-262775B46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99" y="452769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thumb image">
            <a:extLst>
              <a:ext uri="{FF2B5EF4-FFF2-40B4-BE49-F238E27FC236}">
                <a16:creationId xmlns:a16="http://schemas.microsoft.com/office/drawing/2014/main" id="{D3DAE64E-EFD2-804B-9E8C-FC6E0F3F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99" y="605169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thumb image">
            <a:extLst>
              <a:ext uri="{FF2B5EF4-FFF2-40B4-BE49-F238E27FC236}">
                <a16:creationId xmlns:a16="http://schemas.microsoft.com/office/drawing/2014/main" id="{210BCC3F-57A9-BE46-977F-82507B412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61" y="727633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thumb image">
            <a:extLst>
              <a:ext uri="{FF2B5EF4-FFF2-40B4-BE49-F238E27FC236}">
                <a16:creationId xmlns:a16="http://schemas.microsoft.com/office/drawing/2014/main" id="{761B0041-32FD-E14A-A5D5-77B0ADDAA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55" y="1383943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thumb image">
            <a:extLst>
              <a:ext uri="{FF2B5EF4-FFF2-40B4-BE49-F238E27FC236}">
                <a16:creationId xmlns:a16="http://schemas.microsoft.com/office/drawing/2014/main" id="{6CF89FDD-37EE-E840-BBB7-A055679F3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85" y="1397718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thumb image">
            <a:extLst>
              <a:ext uri="{FF2B5EF4-FFF2-40B4-BE49-F238E27FC236}">
                <a16:creationId xmlns:a16="http://schemas.microsoft.com/office/drawing/2014/main" id="{6134CB19-B2CF-9541-BA87-F073D922A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7" y="822534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thumb image">
            <a:extLst>
              <a:ext uri="{FF2B5EF4-FFF2-40B4-BE49-F238E27FC236}">
                <a16:creationId xmlns:a16="http://schemas.microsoft.com/office/drawing/2014/main" id="{7895D8F3-27D3-164D-889E-8F996FA2C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89" y="3192829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thumb image">
            <a:extLst>
              <a:ext uri="{FF2B5EF4-FFF2-40B4-BE49-F238E27FC236}">
                <a16:creationId xmlns:a16="http://schemas.microsoft.com/office/drawing/2014/main" id="{1B4A64CA-832D-744F-89DD-205643371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5" y="3646741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thumb image">
            <a:extLst>
              <a:ext uri="{FF2B5EF4-FFF2-40B4-BE49-F238E27FC236}">
                <a16:creationId xmlns:a16="http://schemas.microsoft.com/office/drawing/2014/main" id="{47B93EC0-4DA2-D44A-BABA-D24895724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1" y="974934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thumb image">
            <a:extLst>
              <a:ext uri="{FF2B5EF4-FFF2-40B4-BE49-F238E27FC236}">
                <a16:creationId xmlns:a16="http://schemas.microsoft.com/office/drawing/2014/main" id="{3ACE30EA-A37F-7D4F-B59C-EA30132E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8" y="628374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thumb image">
            <a:extLst>
              <a:ext uri="{FF2B5EF4-FFF2-40B4-BE49-F238E27FC236}">
                <a16:creationId xmlns:a16="http://schemas.microsoft.com/office/drawing/2014/main" id="{5A34AA72-9E9F-1647-A9E5-727228C82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40" y="1137210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thumb image">
            <a:extLst>
              <a:ext uri="{FF2B5EF4-FFF2-40B4-BE49-F238E27FC236}">
                <a16:creationId xmlns:a16="http://schemas.microsoft.com/office/drawing/2014/main" id="{E263C7DC-2F50-B04F-8998-A5EE2AFBF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50" y="1048726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thumb image">
            <a:extLst>
              <a:ext uri="{FF2B5EF4-FFF2-40B4-BE49-F238E27FC236}">
                <a16:creationId xmlns:a16="http://schemas.microsoft.com/office/drawing/2014/main" id="{69834735-68B5-734C-A5AD-D4218C123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3" y="754281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thumb image">
            <a:extLst>
              <a:ext uri="{FF2B5EF4-FFF2-40B4-BE49-F238E27FC236}">
                <a16:creationId xmlns:a16="http://schemas.microsoft.com/office/drawing/2014/main" id="{67818D11-37D2-504C-8C85-55A6AEF6C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23" y="2849973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thumb image">
            <a:extLst>
              <a:ext uri="{FF2B5EF4-FFF2-40B4-BE49-F238E27FC236}">
                <a16:creationId xmlns:a16="http://schemas.microsoft.com/office/drawing/2014/main" id="{9277C4CC-28D7-8748-91B6-3401AD4C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51" y="2808549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thumb image">
            <a:extLst>
              <a:ext uri="{FF2B5EF4-FFF2-40B4-BE49-F238E27FC236}">
                <a16:creationId xmlns:a16="http://schemas.microsoft.com/office/drawing/2014/main" id="{9C70F872-E06E-9C4E-8FB9-591867101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50" y="2216192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thumb image">
            <a:extLst>
              <a:ext uri="{FF2B5EF4-FFF2-40B4-BE49-F238E27FC236}">
                <a16:creationId xmlns:a16="http://schemas.microsoft.com/office/drawing/2014/main" id="{4DF82755-7113-A543-80D0-FDFC4E0C5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72" y="2741023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thumb image">
            <a:extLst>
              <a:ext uri="{FF2B5EF4-FFF2-40B4-BE49-F238E27FC236}">
                <a16:creationId xmlns:a16="http://schemas.microsoft.com/office/drawing/2014/main" id="{3D7E04F3-CE41-2645-8A2A-A3FED6420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24" y="2898223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thumb image">
            <a:extLst>
              <a:ext uri="{FF2B5EF4-FFF2-40B4-BE49-F238E27FC236}">
                <a16:creationId xmlns:a16="http://schemas.microsoft.com/office/drawing/2014/main" id="{F52D3CE2-0181-6B4E-A94F-456024A79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72" y="3856825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thumb image">
            <a:extLst>
              <a:ext uri="{FF2B5EF4-FFF2-40B4-BE49-F238E27FC236}">
                <a16:creationId xmlns:a16="http://schemas.microsoft.com/office/drawing/2014/main" id="{43688E2A-4BFE-5442-BE05-8A871346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66" y="4085782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thumb image">
            <a:extLst>
              <a:ext uri="{FF2B5EF4-FFF2-40B4-BE49-F238E27FC236}">
                <a16:creationId xmlns:a16="http://schemas.microsoft.com/office/drawing/2014/main" id="{8A62313B-F641-EA4C-B030-B0D5DDC15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50" y="4239000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thumb image">
            <a:extLst>
              <a:ext uri="{FF2B5EF4-FFF2-40B4-BE49-F238E27FC236}">
                <a16:creationId xmlns:a16="http://schemas.microsoft.com/office/drawing/2014/main" id="{DFB1DE2B-B24E-8E45-8A0B-09AE7E69D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61" y="323433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thumb image">
            <a:extLst>
              <a:ext uri="{FF2B5EF4-FFF2-40B4-BE49-F238E27FC236}">
                <a16:creationId xmlns:a16="http://schemas.microsoft.com/office/drawing/2014/main" id="{EDA0B1EB-5666-F84E-B590-6D7BC4629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77" y="166095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thumb image">
            <a:extLst>
              <a:ext uri="{FF2B5EF4-FFF2-40B4-BE49-F238E27FC236}">
                <a16:creationId xmlns:a16="http://schemas.microsoft.com/office/drawing/2014/main" id="{C66FCBDD-620A-0A42-B177-DD188F307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77" y="318495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thumb image">
            <a:extLst>
              <a:ext uri="{FF2B5EF4-FFF2-40B4-BE49-F238E27FC236}">
                <a16:creationId xmlns:a16="http://schemas.microsoft.com/office/drawing/2014/main" id="{2DB7F48C-7411-CF43-A8A9-99BC96A7A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61" y="628374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thumb image">
            <a:extLst>
              <a:ext uri="{FF2B5EF4-FFF2-40B4-BE49-F238E27FC236}">
                <a16:creationId xmlns:a16="http://schemas.microsoft.com/office/drawing/2014/main" id="{697E324A-84DD-BB42-A4BC-7B7A28625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89" y="713277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thumb image">
            <a:extLst>
              <a:ext uri="{FF2B5EF4-FFF2-40B4-BE49-F238E27FC236}">
                <a16:creationId xmlns:a16="http://schemas.microsoft.com/office/drawing/2014/main" id="{EB43B172-B5CE-0C42-BB6A-0979E6E62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64" y="1451466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thumb image">
            <a:extLst>
              <a:ext uri="{FF2B5EF4-FFF2-40B4-BE49-F238E27FC236}">
                <a16:creationId xmlns:a16="http://schemas.microsoft.com/office/drawing/2014/main" id="{BF57747D-76AA-D747-A1C6-E7A61828C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55" y="1536343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thumb image">
            <a:extLst>
              <a:ext uri="{FF2B5EF4-FFF2-40B4-BE49-F238E27FC236}">
                <a16:creationId xmlns:a16="http://schemas.microsoft.com/office/drawing/2014/main" id="{A167F29F-992A-3445-89E2-117B23F5B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85" y="2465584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thumb image">
            <a:extLst>
              <a:ext uri="{FF2B5EF4-FFF2-40B4-BE49-F238E27FC236}">
                <a16:creationId xmlns:a16="http://schemas.microsoft.com/office/drawing/2014/main" id="{EB0E1122-EBE6-274E-861C-1D5675E53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552" y="2349611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thumb image">
            <a:extLst>
              <a:ext uri="{FF2B5EF4-FFF2-40B4-BE49-F238E27FC236}">
                <a16:creationId xmlns:a16="http://schemas.microsoft.com/office/drawing/2014/main" id="{5AD06A8F-E7A2-6141-B24A-967D14201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00" y="2468268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thumb image">
            <a:extLst>
              <a:ext uri="{FF2B5EF4-FFF2-40B4-BE49-F238E27FC236}">
                <a16:creationId xmlns:a16="http://schemas.microsoft.com/office/drawing/2014/main" id="{EC9AA129-DA5A-B94B-9241-BE096F3CC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08" y="4379245"/>
            <a:ext cx="260508" cy="2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thumb image">
            <a:extLst>
              <a:ext uri="{FF2B5EF4-FFF2-40B4-BE49-F238E27FC236}">
                <a16:creationId xmlns:a16="http://schemas.microsoft.com/office/drawing/2014/main" id="{E0417E1D-D44D-D647-8F29-C854102D3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02" y="2717294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thumb image">
            <a:extLst>
              <a:ext uri="{FF2B5EF4-FFF2-40B4-BE49-F238E27FC236}">
                <a16:creationId xmlns:a16="http://schemas.microsoft.com/office/drawing/2014/main" id="{56191955-D8B9-FF42-92DC-2EB43C17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384" y="3069057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thumb image">
            <a:extLst>
              <a:ext uri="{FF2B5EF4-FFF2-40B4-BE49-F238E27FC236}">
                <a16:creationId xmlns:a16="http://schemas.microsoft.com/office/drawing/2014/main" id="{A6C4D44A-49A3-9E4F-BFA3-1330F3B2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55" y="1473175"/>
            <a:ext cx="259200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NI AIIS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354</Words>
  <Application>Microsoft Macintosh PowerPoint</Application>
  <PresentationFormat>On-screen Show (16:9)</PresentationFormat>
  <Paragraphs>65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Average</vt:lpstr>
      <vt:lpstr>Arial</vt:lpstr>
      <vt:lpstr>Oswald</vt:lpstr>
      <vt:lpstr>CINI AIIS</vt:lpstr>
      <vt:lpstr>AI for healthcare and medicine</vt:lpstr>
      <vt:lpstr>I progetti in AI for …</vt:lpstr>
      <vt:lpstr>Health track</vt:lpstr>
      <vt:lpstr>Tecniche di IA</vt:lpstr>
      <vt:lpstr>Risultati ed impatto</vt:lpstr>
      <vt:lpstr>Criticità per il settore</vt:lpstr>
      <vt:lpstr>Visione per il futuro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Lorenzo Baraldi</dc:creator>
  <cp:lastModifiedBy>Giorgio Metta</cp:lastModifiedBy>
  <cp:revision>17</cp:revision>
  <dcterms:modified xsi:type="dcterms:W3CDTF">2019-03-19T09:18:54Z</dcterms:modified>
</cp:coreProperties>
</file>