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1" r:id="rId1"/>
  </p:sldMasterIdLst>
  <p:notesMasterIdLst>
    <p:notesMasterId r:id="rId9"/>
  </p:notesMasterIdLst>
  <p:sldIdLst>
    <p:sldId id="293" r:id="rId2"/>
    <p:sldId id="292" r:id="rId3"/>
    <p:sldId id="294" r:id="rId4"/>
    <p:sldId id="295" r:id="rId5"/>
    <p:sldId id="296" r:id="rId6"/>
    <p:sldId id="298" r:id="rId7"/>
    <p:sldId id="297" r:id="rId8"/>
  </p:sldIdLst>
  <p:sldSz cx="9144000" cy="5143500" type="screen16x9"/>
  <p:notesSz cx="6858000" cy="9144000"/>
  <p:embeddedFontLst>
    <p:embeddedFont>
      <p:font typeface="Average" panose="02000503040000020003" pitchFamily="2" charset="77"/>
      <p:regular r:id="rId10"/>
    </p:embeddedFont>
    <p:embeddedFont>
      <p:font typeface="Oswald" pitchFamily="2" charset="77"/>
      <p:regular r:id="rId11"/>
      <p:bold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enzo Baraldi" initials="LB" lastIdx="2" clrIdx="0">
    <p:extLst>
      <p:ext uri="{19B8F6BF-5375-455C-9EA6-DF929625EA0E}">
        <p15:presenceInfo xmlns:p15="http://schemas.microsoft.com/office/powerpoint/2012/main" userId="Lorenzo Barald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ACF562C-49F2-4311-BF9C-D540754747B2}">
  <a:tblStyle styleId="{5ACF562C-49F2-4311-BF9C-D540754747B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4BD15D5-5770-4656-8878-8F3822CBBDBF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3469"/>
  </p:normalViewPr>
  <p:slideViewPr>
    <p:cSldViewPr snapToGrid="0">
      <p:cViewPr varScale="1">
        <p:scale>
          <a:sx n="153" d="100"/>
          <a:sy n="153" d="100"/>
        </p:scale>
        <p:origin x="888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170154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F3F3F3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671258" y="1401416"/>
            <a:ext cx="7801500" cy="1319483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3465A4"/>
              </a:buClr>
              <a:buSzPts val="4800"/>
              <a:buNone/>
              <a:defRPr sz="4800">
                <a:solidFill>
                  <a:srgbClr val="3465A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 dirty="0"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  <a:solidFill>
            <a:srgbClr val="434343"/>
          </a:solidFill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tx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 lang="it-IT" noProof="0"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pic>
        <p:nvPicPr>
          <p:cNvPr id="13" name="Picture 6" descr="https://lh4.googleusercontent.com/6S441AWlc0hnX1G46ndLfon62d6MiXD76g37ME2KH1ZimbA2bWwT8aI2tas56IP-hpKEns9LZ90iiERj_GyyG1NvNy4MgfkjlY4VQ-2vHRAmEKr18ZyskZg_iy2zRA19VAnArpqrygg">
            <a:extLst>
              <a:ext uri="{FF2B5EF4-FFF2-40B4-BE49-F238E27FC236}">
                <a16:creationId xmlns:a16="http://schemas.microsoft.com/office/drawing/2014/main" id="{4CFFB6CE-4B40-445C-B9B6-794B6DDA11D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4" t="24235" r="10719" b="19700"/>
          <a:stretch/>
        </p:blipFill>
        <p:spPr bwMode="auto">
          <a:xfrm>
            <a:off x="311700" y="390870"/>
            <a:ext cx="1107034" cy="62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7" name="Google Shape;97;p23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2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IIS" type="tx">
  <p:cSld name="TITLE_AND_BOD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2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1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7" name="Google Shape;87;p2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88" name="Google Shape;88;p21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9" name="Google Shape;89;p21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2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1" name="Google Shape;91;p2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94" name="Google Shape;94;p2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dk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465A4"/>
              </a:buClr>
              <a:buSzPts val="3000"/>
              <a:buFont typeface="Oswald"/>
              <a:buNone/>
              <a:defRPr sz="3000">
                <a:solidFill>
                  <a:srgbClr val="3465A4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Average"/>
              <a:buChar char="●"/>
              <a:defRPr sz="1800"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verage"/>
              <a:buChar char="○"/>
              <a:defRPr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verage"/>
              <a:buChar char="■"/>
              <a:defRPr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verage"/>
              <a:buChar char="●"/>
              <a:defRPr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verage"/>
              <a:buChar char="○"/>
              <a:defRPr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verage"/>
              <a:buChar char="■"/>
              <a:defRPr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verage"/>
              <a:buChar char="●"/>
              <a:defRPr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verage"/>
              <a:buChar char="○"/>
              <a:defRPr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Average"/>
              <a:buChar char="■"/>
              <a:defRPr>
                <a:solidFill>
                  <a:srgbClr val="43434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 rtl="0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pic>
        <p:nvPicPr>
          <p:cNvPr id="5" name="Picture 4" descr="http://www.ital-ia.it/static/frontend/img/logo.png?ndMarch20190826">
            <a:extLst>
              <a:ext uri="{FF2B5EF4-FFF2-40B4-BE49-F238E27FC236}">
                <a16:creationId xmlns:a16="http://schemas.microsoft.com/office/drawing/2014/main" id="{26989578-F66E-44BE-85C2-65E5F7D9F4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609" y="390870"/>
            <a:ext cx="2084691" cy="62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8D7DC18A-2E3E-4B73-AA44-31FD8E6C26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AI &amp; </a:t>
            </a:r>
            <a:r>
              <a:rPr lang="it-IT" dirty="0" err="1"/>
              <a:t>Cybersecurity</a:t>
            </a:r>
            <a:endParaRPr lang="it-IT" dirty="0"/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3599BB67-B97C-4EDD-A6CA-B41FEFD1BE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Giorgio Giacinto (Università di Cagliari)</a:t>
            </a:r>
          </a:p>
          <a:p>
            <a:r>
              <a:rPr lang="it-IT" dirty="0"/>
              <a:t>Fabio </a:t>
            </a:r>
            <a:r>
              <a:rPr lang="it-IT" dirty="0" err="1"/>
              <a:t>Cocurullo</a:t>
            </a:r>
            <a:r>
              <a:rPr lang="it-IT" dirty="0"/>
              <a:t> (</a:t>
            </a:r>
            <a:r>
              <a:rPr lang="it-IT" dirty="0" err="1"/>
              <a:t>Loanardo</a:t>
            </a:r>
            <a:r>
              <a:rPr lang="it-IT" dirty="0"/>
              <a:t>) 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63453CAE-BCA3-4CAD-81DC-8589138A2A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428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712941-A694-4EA2-8821-1313311FA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</a:t>
            </a:r>
            <a:r>
              <a:rPr lang="en-US" dirty="0" err="1"/>
              <a:t>progetti</a:t>
            </a:r>
            <a:r>
              <a:rPr lang="en-US" dirty="0"/>
              <a:t> in AI for Cybersecurity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D6AD1D7-4625-4367-AE35-36E6D6C0F1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err="1"/>
              <a:t>Identificazione</a:t>
            </a:r>
            <a:r>
              <a:rPr lang="en-US" dirty="0"/>
              <a:t> </a:t>
            </a:r>
            <a:r>
              <a:rPr lang="en-US" dirty="0" err="1"/>
              <a:t>tramite</a:t>
            </a:r>
            <a:r>
              <a:rPr lang="en-US" dirty="0"/>
              <a:t> </a:t>
            </a:r>
            <a:r>
              <a:rPr lang="en-US" dirty="0" err="1"/>
              <a:t>biometrie</a:t>
            </a: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err="1"/>
              <a:t>Analisi</a:t>
            </a:r>
            <a:r>
              <a:rPr lang="en-US" dirty="0"/>
              <a:t> </a:t>
            </a:r>
            <a:r>
              <a:rPr lang="en-US" dirty="0" err="1"/>
              <a:t>reti</a:t>
            </a:r>
            <a:r>
              <a:rPr lang="en-US" dirty="0"/>
              <a:t> </a:t>
            </a:r>
            <a:r>
              <a:rPr lang="en-US" dirty="0" err="1"/>
              <a:t>sociali</a:t>
            </a:r>
            <a:r>
              <a:rPr lang="en-US" dirty="0"/>
              <a:t> e Informatica </a:t>
            </a:r>
            <a:r>
              <a:rPr lang="en-US" dirty="0" err="1"/>
              <a:t>Forense</a:t>
            </a: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err="1"/>
              <a:t>Analisi</a:t>
            </a:r>
            <a:r>
              <a:rPr lang="en-US" dirty="0"/>
              <a:t> di Malware e </a:t>
            </a:r>
            <a:r>
              <a:rPr lang="en-US" dirty="0" err="1"/>
              <a:t>Rilevazione</a:t>
            </a:r>
            <a:r>
              <a:rPr lang="en-US" dirty="0"/>
              <a:t> </a:t>
            </a:r>
            <a:r>
              <a:rPr lang="en-US" dirty="0" err="1"/>
              <a:t>Intrusioni</a:t>
            </a: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Adversarial Machine Learning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err="1"/>
              <a:t>Applicazioni</a:t>
            </a:r>
            <a:r>
              <a:rPr lang="en-US" dirty="0"/>
              <a:t> per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Critici</a:t>
            </a:r>
            <a:r>
              <a:rPr lang="en-US" dirty="0"/>
              <a:t> - </a:t>
            </a:r>
            <a:r>
              <a:rPr lang="en-US" dirty="0" err="1"/>
              <a:t>Resilienza</a:t>
            </a:r>
            <a:endParaRPr lang="en-US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CD3D96C-A87E-496A-8360-E700201D05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3971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712941-A694-4EA2-8821-1313311FA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Tecniche di IA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D6AD1D7-4625-4367-AE35-36E6D6C0F1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Modelli avanzati di caratteristiche biometriche </a:t>
            </a:r>
          </a:p>
          <a:p>
            <a:endParaRPr lang="it-IT" dirty="0"/>
          </a:p>
          <a:p>
            <a:r>
              <a:rPr lang="it-IT" dirty="0"/>
              <a:t>Tecniche di rappresentazione dei dati specializzate sul dominio</a:t>
            </a:r>
          </a:p>
          <a:p>
            <a:endParaRPr lang="it-IT" dirty="0"/>
          </a:p>
          <a:p>
            <a:r>
              <a:rPr lang="it-IT" dirty="0"/>
              <a:t>Tecniche di classificazione e </a:t>
            </a:r>
            <a:r>
              <a:rPr lang="it-IT" dirty="0" err="1"/>
              <a:t>clustering</a:t>
            </a:r>
            <a:r>
              <a:rPr lang="it-IT" dirty="0"/>
              <a:t> standard e </a:t>
            </a:r>
            <a:r>
              <a:rPr lang="it-IT" dirty="0" err="1"/>
              <a:t>Deep</a:t>
            </a:r>
            <a:r>
              <a:rPr lang="it-IT" dirty="0"/>
              <a:t> Learning</a:t>
            </a:r>
          </a:p>
          <a:p>
            <a:endParaRPr lang="it-IT" dirty="0"/>
          </a:p>
          <a:p>
            <a:r>
              <a:rPr lang="it-IT" dirty="0" err="1"/>
              <a:t>Adversarial</a:t>
            </a:r>
            <a:r>
              <a:rPr lang="it-IT" dirty="0"/>
              <a:t> Learning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CD3D96C-A87E-496A-8360-E700201D05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286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712941-A694-4EA2-8821-1313311FA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Risultati ed impatto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D6AD1D7-4625-4367-AE35-36E6D6C0F1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Numerose applicazioni per identificazione personale tramite biometriche statiche e comportamentali </a:t>
            </a:r>
          </a:p>
          <a:p>
            <a:endParaRPr lang="it-IT" dirty="0"/>
          </a:p>
          <a:p>
            <a:r>
              <a:rPr lang="it-IT" dirty="0"/>
              <a:t>Organizzazione di competizioni internazionali</a:t>
            </a:r>
          </a:p>
          <a:p>
            <a:endParaRPr lang="it-IT" dirty="0"/>
          </a:p>
          <a:p>
            <a:r>
              <a:rPr lang="it-IT" dirty="0"/>
              <a:t>Sviluppo di strumenti di analisi e rilevazione attacchi in sistemi critici nazionali</a:t>
            </a:r>
          </a:p>
          <a:p>
            <a:endParaRPr lang="it-IT" dirty="0"/>
          </a:p>
          <a:p>
            <a:r>
              <a:rPr lang="it-IT" dirty="0"/>
              <a:t>Partecipazione a progetti internazionali finanziati dalla EU</a:t>
            </a:r>
          </a:p>
          <a:p>
            <a:endParaRPr lang="it-IT" dirty="0"/>
          </a:p>
          <a:p>
            <a:r>
              <a:rPr lang="it-IT" dirty="0"/>
              <a:t>Costituzione di aziende spin-off e startup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CD3D96C-A87E-496A-8360-E700201D05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2239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712941-A694-4EA2-8821-1313311FA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Criticità per il settore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D6AD1D7-4625-4367-AE35-36E6D6C0F1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Acquisizione grandi quantità di dati in applicazioni di interesse nazionale</a:t>
            </a:r>
          </a:p>
          <a:p>
            <a:endParaRPr lang="it-IT" dirty="0"/>
          </a:p>
          <a:p>
            <a:r>
              <a:rPr lang="it-IT" dirty="0"/>
              <a:t>Meccanismi di conservazione sicura (riservatezza, integrità, disponibilità, cancellazione) delle tracce biometriche </a:t>
            </a:r>
          </a:p>
          <a:p>
            <a:endParaRPr lang="it-IT" dirty="0"/>
          </a:p>
          <a:p>
            <a:r>
              <a:rPr lang="it-IT" dirty="0"/>
              <a:t>Verifica integrità e autenticità dati usati per addestramento dei modelli</a:t>
            </a:r>
          </a:p>
          <a:p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CD3D96C-A87E-496A-8360-E700201D05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7601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712941-A694-4EA2-8821-1313311FA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Vista Industriale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D6AD1D7-4625-4367-AE35-36E6D6C0F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026965"/>
            <a:ext cx="8520600" cy="38359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dirty="0"/>
              <a:t>Limiti delle attività di ricerca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it-IT" dirty="0"/>
              <a:t>Analisi dati – intelligence su fonti open source (prevalentemente social, dove le normative legali rendono sempre </a:t>
            </a:r>
            <a:r>
              <a:rPr lang="it-IT" dirty="0" err="1"/>
              <a:t>piu’</a:t>
            </a:r>
            <a:r>
              <a:rPr lang="it-IT" dirty="0"/>
              <a:t> complessa la conduzione di attività)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it-IT" dirty="0"/>
              <a:t>Analisi di artefatti (analisi </a:t>
            </a:r>
            <a:r>
              <a:rPr lang="it-IT" dirty="0" err="1"/>
              <a:t>malware</a:t>
            </a:r>
            <a:r>
              <a:rPr lang="it-IT" dirty="0"/>
              <a:t>, riconoscimento attacchi)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dirty="0"/>
              <a:t>Contributi limitati o mancanti su aree rilevanti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it-IT" b="1" dirty="0" err="1"/>
              <a:t>Automated</a:t>
            </a:r>
            <a:r>
              <a:rPr lang="it-IT" b="1" dirty="0"/>
              <a:t> </a:t>
            </a:r>
            <a:r>
              <a:rPr lang="it-IT" b="1" dirty="0" err="1"/>
              <a:t>attack</a:t>
            </a:r>
            <a:r>
              <a:rPr lang="it-IT" b="1" dirty="0"/>
              <a:t> / </a:t>
            </a:r>
            <a:r>
              <a:rPr lang="it-IT" b="1" dirty="0" err="1"/>
              <a:t>defence</a:t>
            </a:r>
            <a:r>
              <a:rPr lang="it-IT" b="1" dirty="0"/>
              <a:t> </a:t>
            </a:r>
            <a:r>
              <a:rPr lang="it-IT" dirty="0"/>
              <a:t> dove l’</a:t>
            </a:r>
            <a:r>
              <a:rPr lang="it-IT" dirty="0" err="1"/>
              <a:t>artificial</a:t>
            </a:r>
            <a:r>
              <a:rPr lang="it-IT" dirty="0"/>
              <a:t> intelligence potrebbe alterare significativamente il bilancio di forza tra attacco e difesa (ad es: </a:t>
            </a:r>
            <a:r>
              <a:rPr lang="it-IT" dirty="0" err="1"/>
              <a:t>Artificial</a:t>
            </a:r>
            <a:r>
              <a:rPr lang="it-IT" dirty="0"/>
              <a:t> Intelligence and the Attack/Defense Balance, Bruce </a:t>
            </a:r>
            <a:r>
              <a:rPr lang="it-IT" dirty="0" err="1"/>
              <a:t>Schneier</a:t>
            </a:r>
            <a:r>
              <a:rPr lang="it-IT" dirty="0"/>
              <a:t>, IEEE Security &amp; Privacy March/April 2018)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it-IT" b="1" dirty="0"/>
              <a:t>Sicurezza intrinseca dell’AI</a:t>
            </a:r>
            <a:r>
              <a:rPr lang="it-IT" dirty="0"/>
              <a:t> - Elemento chiave per evitare un nuovo “AI </a:t>
            </a:r>
            <a:r>
              <a:rPr lang="it-IT" dirty="0" err="1"/>
              <a:t>winter</a:t>
            </a:r>
            <a:r>
              <a:rPr lang="it-IT" dirty="0"/>
              <a:t>” (ad es., “</a:t>
            </a:r>
            <a:r>
              <a:rPr lang="it-IT" dirty="0" err="1"/>
              <a:t>Artificial</a:t>
            </a:r>
            <a:r>
              <a:rPr lang="it-IT" dirty="0"/>
              <a:t> Intelligence, </a:t>
            </a:r>
            <a:r>
              <a:rPr lang="it-IT" dirty="0" err="1"/>
              <a:t>Winter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Coming</a:t>
            </a:r>
            <a:r>
              <a:rPr lang="it-IT" dirty="0"/>
              <a:t>”, Zia </a:t>
            </a:r>
            <a:r>
              <a:rPr lang="it-IT" dirty="0" err="1"/>
              <a:t>Chishti</a:t>
            </a:r>
            <a:r>
              <a:rPr lang="it-IT" dirty="0"/>
              <a:t> , Financial Times, 17 </a:t>
            </a:r>
            <a:r>
              <a:rPr lang="it-IT" dirty="0" err="1"/>
              <a:t>October</a:t>
            </a:r>
            <a:r>
              <a:rPr lang="it-IT" dirty="0"/>
              <a:t>, 2018)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it-IT" dirty="0"/>
              <a:t>Analisi e gestione sistemi per la massimizzazione della resilienza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it-IT" dirty="0"/>
              <a:t>CINI potrebbe fornire linee guida su aree di interesse nazionale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it-IT" dirty="0"/>
              <a:t>es: analisi dispositivi e codici binari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endParaRPr lang="it-IT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CD3D96C-A87E-496A-8360-E700201D05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753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712941-A694-4EA2-8821-1313311FA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Visione</a:t>
            </a:r>
            <a:r>
              <a:rPr lang="en-US" dirty="0"/>
              <a:t> per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futuro</a:t>
            </a:r>
            <a:endParaRPr lang="en-US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D6AD1D7-4625-4367-AE35-36E6D6C0F1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 err="1"/>
              <a:t>Interazione</a:t>
            </a:r>
            <a:r>
              <a:rPr lang="en-US" dirty="0"/>
              <a:t> </a:t>
            </a:r>
            <a:r>
              <a:rPr lang="en-US" dirty="0" err="1"/>
              <a:t>uomo</a:t>
            </a:r>
            <a:r>
              <a:rPr lang="en-US" dirty="0"/>
              <a:t> – IA in </a:t>
            </a:r>
            <a:r>
              <a:rPr lang="en-US" dirty="0" err="1"/>
              <a:t>fase</a:t>
            </a:r>
            <a:r>
              <a:rPr lang="en-US" dirty="0"/>
              <a:t> di </a:t>
            </a:r>
            <a:r>
              <a:rPr lang="en-US" dirty="0" err="1"/>
              <a:t>progettazione</a:t>
            </a:r>
            <a:r>
              <a:rPr lang="en-US" dirty="0"/>
              <a:t> del </a:t>
            </a:r>
            <a:r>
              <a:rPr lang="en-US" dirty="0" err="1"/>
              <a:t>sistema</a:t>
            </a:r>
            <a:r>
              <a:rPr lang="en-US" dirty="0"/>
              <a:t> e in </a:t>
            </a:r>
            <a:r>
              <a:rPr lang="en-US" dirty="0" err="1"/>
              <a:t>condizioni</a:t>
            </a:r>
            <a:r>
              <a:rPr lang="en-US" dirty="0"/>
              <a:t> operative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 err="1"/>
              <a:t>Vulnerabilità</a:t>
            </a:r>
            <a:r>
              <a:rPr lang="en-US" dirty="0"/>
              <a:t> IA e </a:t>
            </a:r>
            <a:r>
              <a:rPr lang="en-US" dirty="0" err="1"/>
              <a:t>Interpretabilità</a:t>
            </a:r>
            <a:r>
              <a:rPr lang="en-US" dirty="0"/>
              <a:t> IA</a:t>
            </a:r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IA </a:t>
            </a:r>
            <a:r>
              <a:rPr lang="en-US" dirty="0" err="1"/>
              <a:t>contro</a:t>
            </a:r>
            <a:r>
              <a:rPr lang="en-US" dirty="0"/>
              <a:t> IA: </a:t>
            </a:r>
            <a:r>
              <a:rPr lang="en-US" dirty="0" err="1"/>
              <a:t>attacchi</a:t>
            </a:r>
            <a:r>
              <a:rPr lang="en-US" dirty="0"/>
              <a:t> </a:t>
            </a:r>
            <a:r>
              <a:rPr lang="en-US" dirty="0" err="1"/>
              <a:t>progettati</a:t>
            </a:r>
            <a:r>
              <a:rPr lang="en-US" dirty="0"/>
              <a:t> con </a:t>
            </a:r>
            <a:r>
              <a:rPr lang="en-US" dirty="0" err="1"/>
              <a:t>tecniche</a:t>
            </a:r>
            <a:r>
              <a:rPr lang="en-US" dirty="0"/>
              <a:t> di IA </a:t>
            </a:r>
            <a:r>
              <a:rPr lang="en-US" dirty="0" err="1"/>
              <a:t>rilevati</a:t>
            </a:r>
            <a:r>
              <a:rPr lang="en-US" dirty="0"/>
              <a:t> da </a:t>
            </a:r>
            <a:r>
              <a:rPr lang="en-US" dirty="0" err="1"/>
              <a:t>algoritmi</a:t>
            </a:r>
            <a:r>
              <a:rPr lang="en-US" dirty="0"/>
              <a:t> di </a:t>
            </a:r>
            <a:r>
              <a:rPr lang="en-US" dirty="0" err="1"/>
              <a:t>difesa</a:t>
            </a:r>
            <a:r>
              <a:rPr lang="en-US" dirty="0"/>
              <a:t> </a:t>
            </a:r>
            <a:r>
              <a:rPr lang="en-US" dirty="0" err="1"/>
              <a:t>progettati</a:t>
            </a:r>
            <a:r>
              <a:rPr lang="en-US" dirty="0"/>
              <a:t> con </a:t>
            </a:r>
            <a:r>
              <a:rPr lang="en-US" dirty="0" err="1"/>
              <a:t>tecniche</a:t>
            </a:r>
            <a:r>
              <a:rPr lang="en-US" dirty="0"/>
              <a:t> di IA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CD3D96C-A87E-496A-8360-E700201D05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3480355"/>
      </p:ext>
    </p:extLst>
  </p:cSld>
  <p:clrMapOvr>
    <a:masterClrMapping/>
  </p:clrMapOvr>
</p:sld>
</file>

<file path=ppt/theme/theme1.xml><?xml version="1.0" encoding="utf-8"?>
<a:theme xmlns:a="http://schemas.openxmlformats.org/drawingml/2006/main" name="CINI AIIS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</TotalTime>
  <Words>360</Words>
  <Application>Microsoft Macintosh PowerPoint</Application>
  <PresentationFormat>Presentazione su schermo (16:9)</PresentationFormat>
  <Paragraphs>60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Oswald</vt:lpstr>
      <vt:lpstr>Average</vt:lpstr>
      <vt:lpstr>CINI AIIS</vt:lpstr>
      <vt:lpstr>AI &amp; Cybersecurity</vt:lpstr>
      <vt:lpstr>I progetti in AI for Cybersecurity</vt:lpstr>
      <vt:lpstr>Tecniche di IA</vt:lpstr>
      <vt:lpstr>Risultati ed impatto</vt:lpstr>
      <vt:lpstr>Criticità per il settore</vt:lpstr>
      <vt:lpstr>Vista Industriale</vt:lpstr>
      <vt:lpstr>Visione per il futuro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Lorenzo Baraldi</dc:creator>
  <cp:lastModifiedBy>Giorgio Giacinto</cp:lastModifiedBy>
  <cp:revision>25</cp:revision>
  <dcterms:modified xsi:type="dcterms:W3CDTF">2019-03-19T07:49:57Z</dcterms:modified>
</cp:coreProperties>
</file>